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2DCCD-5CD8-4CFC-AA89-C7F7174775E0}" type="datetimeFigureOut">
              <a:rPr lang="en-IN" smtClean="0"/>
              <a:t>11-05-2025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AA6DE-9EE3-4880-A74E-3DC002B1F637}" type="slidenum">
              <a:rPr lang="en-IN" smtClean="0"/>
              <a:t>‹#›</a:t>
            </a:fld>
            <a:endParaRPr lang="en-IN"/>
          </a:p>
        </p:txBody>
      </p:sp>
    </p:spTree>
    <p:extLst>
      <p:ext uri="{BB962C8B-B14F-4D97-AF65-F5344CB8AC3E}">
        <p14:creationId xmlns:p14="http://schemas.microsoft.com/office/powerpoint/2010/main" val="249239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OT% by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OTIF% by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Percentage of Orders by Category</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Product wise number of orders LIFR%, VOFR%, LIFR% by Months, and FR% by Months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Performance Trend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LIFR 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OTIF I</a:t>
            </a:r>
            <a:endParaRPr dirty="0"/>
          </a:p>
          <a:p>
            <a:r>
              <a:rPr b="0" dirty="0"/>
              <a:t>No alt text provided</a:t>
            </a:r>
            <a:endParaRPr dirty="0"/>
          </a:p>
          <a:p>
            <a:endParaRPr dirty="0"/>
          </a:p>
          <a:p>
            <a:r>
              <a:rPr b="1" dirty="0"/>
              <a:t>OT I</a:t>
            </a:r>
            <a:endParaRPr dirty="0"/>
          </a:p>
          <a:p>
            <a:r>
              <a:rPr b="0" dirty="0"/>
              <a:t>No alt text provided</a:t>
            </a:r>
            <a:endParaRPr dirty="0"/>
          </a:p>
          <a:p>
            <a:endParaRPr dirty="0"/>
          </a:p>
          <a:p>
            <a:r>
              <a:rPr b="1" dirty="0"/>
              <a:t>IF I</a:t>
            </a:r>
            <a:endParaRPr dirty="0"/>
          </a:p>
          <a:p>
            <a:r>
              <a:rPr b="0" dirty="0"/>
              <a:t>No alt text provided</a:t>
            </a:r>
            <a:endParaRPr dirty="0"/>
          </a:p>
          <a:p>
            <a:endParaRPr dirty="0"/>
          </a:p>
          <a:p>
            <a:r>
              <a:rPr b="1" dirty="0"/>
              <a:t>COCT I</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VOFR 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City wise DID, COCT, OTIF%, OT%, IF% vs their respective Targets</a:t>
            </a:r>
            <a:endParaRPr dirty="0"/>
          </a:p>
          <a:p>
            <a:r>
              <a:rPr b="0" dirty="0"/>
              <a:t>No alt text provided</a:t>
            </a:r>
            <a:endParaRPr dirty="0"/>
          </a:p>
          <a:p>
            <a:endParaRPr dirty="0"/>
          </a:p>
          <a:p>
            <a:r>
              <a:rPr b="1" dirty="0"/>
              <a:t>OT% by Year</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OTIF% by 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LIFR% by Bottom 5 Customers</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Select All IA</a:t>
            </a:r>
            <a:endParaRPr dirty="0"/>
          </a:p>
          <a:p>
            <a:r>
              <a:rPr b="0" dirty="0"/>
              <a:t>No alt text provided</a:t>
            </a:r>
            <a:endParaRPr dirty="0"/>
          </a:p>
          <a:p>
            <a:endParaRPr dirty="0"/>
          </a:p>
          <a:p>
            <a:r>
              <a:rPr b="1" dirty="0"/>
              <a:t>Biscuits IA</a:t>
            </a:r>
            <a:endParaRPr dirty="0"/>
          </a:p>
          <a:p>
            <a:r>
              <a:rPr b="0" dirty="0"/>
              <a:t>No alt text provided</a:t>
            </a:r>
            <a:endParaRPr dirty="0"/>
          </a:p>
          <a:p>
            <a:endParaRPr dirty="0"/>
          </a:p>
          <a:p>
            <a:r>
              <a:rPr b="1" dirty="0"/>
              <a:t>Butter IA</a:t>
            </a:r>
            <a:endParaRPr dirty="0"/>
          </a:p>
          <a:p>
            <a:r>
              <a:rPr b="0" dirty="0"/>
              <a:t>No alt text provided</a:t>
            </a:r>
            <a:endParaRPr dirty="0"/>
          </a:p>
          <a:p>
            <a:endParaRPr dirty="0"/>
          </a:p>
          <a:p>
            <a:r>
              <a:rPr b="1" dirty="0"/>
              <a:t>Curd IA</a:t>
            </a:r>
            <a:endParaRPr dirty="0"/>
          </a:p>
          <a:p>
            <a:r>
              <a:rPr b="0" dirty="0"/>
              <a:t>No alt text provided</a:t>
            </a:r>
            <a:endParaRPr dirty="0"/>
          </a:p>
          <a:p>
            <a:endParaRPr dirty="0"/>
          </a:p>
          <a:p>
            <a:r>
              <a:rPr b="1" dirty="0"/>
              <a:t>Ghee IA</a:t>
            </a:r>
            <a:endParaRPr dirty="0"/>
          </a:p>
          <a:p>
            <a:r>
              <a:rPr b="0" dirty="0"/>
              <a:t>No alt text provided</a:t>
            </a:r>
            <a:endParaRPr dirty="0"/>
          </a:p>
          <a:p>
            <a:endParaRPr dirty="0"/>
          </a:p>
          <a:p>
            <a:r>
              <a:rPr b="1" dirty="0"/>
              <a:t>Milk IA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Tea 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Ordered Quantity of Tea (Mar - Aug) and Forecasted Order Quantity (Sep - Nov) by Date</a:t>
            </a:r>
            <a:endParaRPr dirty="0"/>
          </a:p>
          <a:p>
            <a:r>
              <a:rPr b="0" dirty="0"/>
              <a:t>No alt text provided</a:t>
            </a:r>
            <a:endParaRPr dirty="0"/>
          </a:p>
          <a:p>
            <a:endParaRPr dirty="0"/>
          </a:p>
          <a:p>
            <a:r>
              <a:rPr b="1" dirty="0"/>
              <a:t>Product wise number of orders LIFR%, VOFR%, LIFR% by Months, and FR% by Months</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IF%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Ahmedabad 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Vadodara IA</a:t>
            </a:r>
            <a:endParaRPr dirty="0"/>
          </a:p>
          <a:p>
            <a:r>
              <a:rPr b="0" dirty="0"/>
              <a:t>No alt text provided</a:t>
            </a:r>
            <a:endParaRPr dirty="0"/>
          </a:p>
          <a:p>
            <a:endParaRPr dirty="0"/>
          </a:p>
          <a:p>
            <a:r>
              <a:rPr b="1" dirty="0"/>
              <a:t>Surat IA</a:t>
            </a:r>
            <a:endParaRPr dirty="0"/>
          </a:p>
          <a:p>
            <a:r>
              <a:rPr b="0" dirty="0"/>
              <a:t>No alt text provided</a:t>
            </a:r>
            <a:endParaRPr dirty="0"/>
          </a:p>
          <a:p>
            <a:endParaRPr dirty="0"/>
          </a:p>
          <a:p>
            <a:r>
              <a:rPr b="1" dirty="0"/>
              <a:t>Select All IA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Order Quantity and Undelivered Quantity for Ahmedabad City by Customers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qnaVisual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e8f7a71d-cc5b-41f4-8b09-61ba154ceb59/?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2"/>
                </a:solidFill>
                <a:effectLst/>
                <a:uLnTx/>
                <a:uFillTx/>
                <a:latin typeface="Segoe UI Light" charset="0"/>
                <a:ea typeface="Segoe UI Light" charset="0"/>
                <a:cs typeface="Segoe UI Light" charset="0"/>
              </a:rPr>
              <a:t>Supply</a:t>
            </a: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 </a:t>
            </a:r>
            <a:r>
              <a:rPr kumimoji="0" lang="en-US" sz="4400" b="0" i="0" u="none" strike="noStrike" kern="1200" cap="none" spc="0" normalizeH="0" baseline="0" noProof="0" dirty="0">
                <a:ln>
                  <a:noFill/>
                </a:ln>
                <a:solidFill>
                  <a:schemeClr val="bg2"/>
                </a:solidFill>
                <a:effectLst/>
                <a:uLnTx/>
                <a:uFillTx/>
                <a:latin typeface="Segoe UI Light" charset="0"/>
                <a:ea typeface="Segoe UI Light" charset="0"/>
                <a:cs typeface="Segoe UI Light" charset="0"/>
              </a:rPr>
              <a:t>Chain</a:t>
            </a: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 </a:t>
            </a:r>
            <a:r>
              <a:rPr kumimoji="0" lang="en-US" sz="4400" b="0" i="0" u="none" strike="noStrike" kern="1200" cap="none" spc="0" normalizeH="0" baseline="0" noProof="0" dirty="0">
                <a:ln>
                  <a:noFill/>
                </a:ln>
                <a:solidFill>
                  <a:schemeClr val="bg2"/>
                </a:solidFill>
                <a:effectLst/>
                <a:uLnTx/>
                <a:uFillTx/>
                <a:latin typeface="Segoe UI Light" charset="0"/>
                <a:ea typeface="Segoe UI Light" charset="0"/>
                <a:cs typeface="Segoe UI Light" charset="0"/>
              </a:rPr>
              <a:t>Analytics</a:t>
            </a: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 </a:t>
            </a:r>
            <a:r>
              <a:rPr kumimoji="0" lang="en-US" sz="4400" b="0" i="0" u="none" strike="noStrike" kern="1200" cap="none" spc="0" normalizeH="0" baseline="0" noProof="0" dirty="0">
                <a:ln>
                  <a:noFill/>
                </a:ln>
                <a:solidFill>
                  <a:schemeClr val="bg2"/>
                </a:solidFill>
                <a:effectLst/>
                <a:uLnTx/>
                <a:uFillTx/>
                <a:latin typeface="Segoe UI Light" charset="0"/>
                <a:ea typeface="Segoe UI Light" charset="0"/>
                <a:cs typeface="Segoe UI Light" charset="0"/>
              </a:rPr>
              <a:t>Dashboard</a:t>
            </a:r>
          </a:p>
        </p:txBody>
      </p:sp>
      <p:pic>
        <p:nvPicPr>
          <p:cNvPr id="16" name="Picture 15" descr="Microsoft Power B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slicer ,slicer ,actionButton ,shape ,shape ,textbox ,textbox ,textbox ,textbox ,textbox ,textbox ,textbox ,textbox ,textbox ,shape ,shape ,shape ,shape ,shape ,shape ,shape ,shape ,shape ,shape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shape ,shape ,shape ,shape ,textbox ,textbox ,textbox ,textbox ,textbox ,textbox ,textbox ,textbox ,textbox ,textbox ,textbox ,textbox ,qnaVisual ,shape ,shape ,shape ,textbox ,textbox ,textbox ,textbox ,textbox ,textbox ,image ,image ,textbox ,textbox ,image ,image ,image ,image ,image ,actionButton ,image ,image ,textbox ,textbox ,textbox ,textbox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Product Recommendations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barChart ,gauge ,gauge ,card ,card ,shape ,shape ,slicer ,slicer ,slicer ,slicer ,slicer ,slicer ,actionButton ,shape ,shape ,shape ,shape ,gauge ,shape ,shape ,areaChart ,funnel ,lineStackedColumnComboChart ,textbox ,textbox ,textbox ,textbox ,shape ,shape ,shape ,shape ,shape ,shape ,shape ,shape ,shape ,shape ,shape ,shape ,shape ,shape ,textbox ,textbox ,textbox ,textbox ,textbox ,textbox ,textbox ,textbox ,textbox ,textbox ,shape ,card ,textbox ,shape ,card ,textbox ,shape ,card ,textbox ,actionButton ,actionButton ,shape ,shape ,image ,textbox ,textbox ,image ,image ,image ,image ,image ,actionButton ,actionButton ,image ,image ,textbox ,textbox ,textbox ,textbox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Product Drill Through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slicer ,slicer ,actionButton ,shape ,card ,barChart ,gauge ,gauge ,card ,card ,shape ,shape ,shape ,gauge ,shape ,shape ,areaChart ,funnel ,lineStackedColumnComboChart ,textbox ,textbox ,textbox ,textbox ,shape ,shape ,shape ,shape ,shape ,shape ,shape ,shape ,shape ,shape ,shape ,shape ,shape ,shape ,textbox ,textbox ,textbox ,textbox ,textbox ,textbox ,textbox ,textbox ,textbox ,textbox ,shape ,card ,textbox ,shape ,card ,textbox ,shape ,card ,textbox ,actionButton ,actionButton ,shape ,shape ,card ,image ,textbox ,textbox ,image ,image ,image ,image ,image ,actionButton ,actionButton ,image ,image ,textbox ,textbox ,textbox ,textbox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Product Type Drill Through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slicer ,slicer ,actionButton ,shape ,card ,card ,barChart ,gauge ,gauge ,card ,card ,shape ,shape ,shape ,gauge ,shape ,shape ,areaChart ,funnel ,lineStackedColumnComboChart ,textbox ,textbox ,textbox ,textbox ,shape ,shape ,shape ,shape ,shape ,shape ,shape ,shape ,shape ,shape ,shape ,shape ,shape ,textbox ,textbox ,textbox ,textbox ,textbox ,textbox ,textbox ,textbox ,textbox ,textbox ,shape ,textbox ,shape ,card ,textbox ,shape ,card ,image ,image ,textbox ,actionButton ,actionButton ,shape ,shape ,image ,textbox ,textbox ,image ,image ,image ,image ,image ,actionButton ,actionButton ,image ,image ,textbox ,textbox ,textbox ,textbox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City Drill Through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image ,image ,textbox ,textbox ,textbox ,textbox ,shape ,shape ,shape ,actionButton ,actionButton ,actionButton.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BG - AC &amp; 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image ,image ,textbox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shape ,textbox ,shape ,shape ,actionButton ,actionButton ,actionButton.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BG - PD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image ,image ,textbox ,textbox ,textbox ,textbox ,textbox ,textbox ,textbox ,shape ,shape ,shape ,image ,image ,image ,shape ,actionButton ,actionButton ,actionButton.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BG - KPIs - 1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image ,image ,textbox ,textbox ,textbox ,textbox ,textbox ,textbox ,textbox ,textbox ,shape ,shape ,shape ,image ,image ,image ,image ,shape ,actionButton ,actionButton.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BG - KPIs - 2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T% by Year ,shape ,image ,slicer ,slicer ,slicer ,slicer ,slicer ,slicer ,actionButton ,shape ,textbox ,textbox ,IF% by Year ,image ,image ,image ,card ,card ,image ,image ,textbox ,textbox ,textbox ,textbox ,textbox ,shape ,actionButton ,actionButton ,shape ,shape ,shape ,OTIF% by Year ,shape ,shape ,shape ,shape ,shape ,textbox ,shape ,shape ,shape ,shape ,shape ,shape ,card ,textbox ,image ,Percentage of Orders by Category ,pieChart ,textbox ,card ,textbox ,textbox ,textbox ,textbox ,textbox ,card ,card ,shape ,shape ,shape ,shape ,shape ,textbox ,textbox ,textbox ,image ,image ,image ,image ,image ,actionButton ,actionButton ,columnChart ,shape ,textbox ,shape ,ribbonChart ,shape ,Product wise number of orders LIFR%, VOFR%, LIFR% by Months, and FR% by Months ,shape ,image ,image ,textbox ,textbox ,textbox ,textbox ,shape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Overview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slicer ,slicer ,actionButton ,shape ,areaChart ,areaChart ,areaChart ,areaChart ,areaChart ,areaChart ,actionButton ,Performance Trend ,actionButton ,actionButton ,actionButton ,LIFR A ,actionButton ,OTIF I ,OT I ,IF I ,COCT I ,actionButton ,VOFR I ,textbox ,actionButton ,actionButton ,shape ,shape ,ribbonChart ,columnChart ,shape ,shape ,City wise DID, COCT, OTIF%, OT%, IF% vs their respective Targets ,OT% by Year ,IF% by Year ,image ,image ,image ,textbox ,textbox ,textbox ,shape ,OTIF% by Year ,shape ,shape ,shape ,shape ,shape ,shape ,columnChart ,ribbonChart ,columnChart ,ribbonChart ,columnChart ,ribbonChart ,LIFR% by Bottom 5 Customers ,ribbonChart ,columnChart ,ribbonChart ,image ,textbox ,textbox ,image ,image ,image ,image ,image ,actionButton ,actionButton ,image ,image ,textbox ,textbox ,textbox ,textbox ,shape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KPIs Based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actionButton ,actionButton ,shape ,shape ,shape ,shape ,shape ,actionButton ,Select All IA ,Biscuits IA ,Butter IA ,Curd IA ,Ghee IA ,Milk IA ,actionButton ,Tea A ,actionButton ,actionButton ,actionButton ,actionButton ,actionButton ,lineChart ,lineChart ,lineChart ,lineChart ,lineChart ,lineChart ,Ordered Quantity of Tea (Mar - Aug) and Forecasted Order Quantity (Sep - Nov) by Date ,Product wise number of orders LIFR%, VOFR%, LIFR% by Months, and FR% by Months ,barChart ,columnChart ,textbox ,textbox ,textbox ,shape ,shape ,shape ,shape ,shape ,shape ,shape ,textbox ,textbox ,shape ,shape ,shape ,image ,IF% by Year ,IF% by Year ,IF% by Year ,image ,image ,shape ,shape ,shape ,image ,textbox ,textbox ,image ,image ,image ,image ,image ,actionButton ,actionButton ,image ,image ,textbox ,textbox ,textbox ,textbox ,shape ,shape ,shape ,shap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Product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hape ,shape ,actionButton ,actionButton ,shape ,shape ,shape ,textbox ,funnel ,textbox ,textbox ,textbox ,shape ,shape ,shape ,shape ,shape ,shape ,image ,IF% by Year ,IF% by Year ,IF% by Year ,image ,shape ,shape ,textbox ,funnel ,shape ,shape ,textbox ,Ahmedabad A ,actionButton ,actionButton ,actionButton ,Vadodara IA ,Surat IA ,Select All IA ,actionButton ,clusteredColumnChart ,clusteredColumnChart ,clusteredColumnChart ,Order Quantity and Undelivered Quantity for Ahmedabad City by Customers ,shape ,shape ,shape ,textbox ,textbox ,image ,image ,textbox ,textbox ,image ,image ,image ,image ,image ,actionButton ,actionButton ,image ,image ,textbox ,textbox ,textbox ,textbox ,shape ,shape ,shape ,shap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Customer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image ,image ,textbox ,textbox ,shape ,shape ,shape ,shape ,image ,textbox ,textbox ,image ,image ,image ,image ,image ,actionButton ,actionButton ,image ,image ,textbox ,textbox ,textbox ,textbox ,shape ,shape ,shape ,shap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Insights - 1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shape ,shape ,shape ,image ,shape ,image ,textbox ,shape ,shape ,shape ,shape ,shape ,shape ,textbox ,shape ,shape ,image ,textbox ,textbox ,image ,image ,image ,image ,image ,actionButton ,actionButton ,image ,image ,textbox ,textbox ,textbox ,textbox ,shape ,shape ,shape ,shap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Insights - 2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image ,shape ,shape ,shape ,textbox ,image ,textbox ,shape ,shape ,shape ,shape ,shape ,image ,textbox ,textbox ,image ,image ,image ,image ,image ,actionButton ,actionButton ,image ,image ,textbox ,textbox ,textbox ,textbox ,shape ,shape ,shape ,shap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Insights - 3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slicer ,slicer ,actionButton ,shape ,textbox ,shape ,textbox ,textbox ,textbox ,textbox ,textbox ,textbox ,textbox ,textbox ,textbox ,textbox ,textbox ,textbox ,textbox ,textbox ,shape ,shape ,shape ,shape ,shape ,shape ,shape ,shape ,shape ,shape ,shape ,shape ,shape ,shape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textbox ,shape ,textbox ,shape ,textbox ,textbox ,textbox ,textbox ,textbox ,shape ,shape ,shape ,shape ,image ,textbox ,textbox ,image ,image ,image ,image ,image ,actionButton ,actionButton ,image ,image ,textbox ,textbox ,textbox ,textbox ,shape ,shape ,shape ,shape ,shap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City Recommendations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5583</Words>
  <Application>Microsoft Office PowerPoint</Application>
  <PresentationFormat>Widescreen</PresentationFormat>
  <Paragraphs>3232</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Segoe UI Light</vt:lpstr>
      <vt:lpstr>Custom Design</vt:lpstr>
      <vt:lpstr>Supply Chain Analytics Dashboard</vt:lpstr>
      <vt:lpstr>Overview Analysis</vt:lpstr>
      <vt:lpstr>KPIs Based Analysis</vt:lpstr>
      <vt:lpstr>Product Analysis</vt:lpstr>
      <vt:lpstr>Customer Analysis</vt:lpstr>
      <vt:lpstr>Insights - 1</vt:lpstr>
      <vt:lpstr>Insights - 2</vt:lpstr>
      <vt:lpstr>Insights - 3</vt:lpstr>
      <vt:lpstr>City Recommendations</vt:lpstr>
      <vt:lpstr>Product Recommendations</vt:lpstr>
      <vt:lpstr>Product Drill Through</vt:lpstr>
      <vt:lpstr>Product Type Drill Through</vt:lpstr>
      <vt:lpstr>City Drill Through</vt:lpstr>
      <vt:lpstr>BG - AC &amp; PS</vt:lpstr>
      <vt:lpstr>BG - PD</vt:lpstr>
      <vt:lpstr>BG - KPIs - 1</vt:lpstr>
      <vt:lpstr>BG - KPIs - 2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 REDDY TIRUMALESH REDDY</cp:lastModifiedBy>
  <cp:revision>5</cp:revision>
  <dcterms:created xsi:type="dcterms:W3CDTF">2016-09-04T11:54:55Z</dcterms:created>
  <dcterms:modified xsi:type="dcterms:W3CDTF">2025-05-11T06:41:00Z</dcterms:modified>
</cp:coreProperties>
</file>